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8" r:id="rId3"/>
    <p:sldId id="257" r:id="rId4"/>
    <p:sldId id="259" r:id="rId5"/>
    <p:sldId id="261" r:id="rId6"/>
    <p:sldId id="262" r:id="rId7"/>
    <p:sldId id="263" r:id="rId8"/>
    <p:sldId id="266" r:id="rId9"/>
    <p:sldId id="265" r:id="rId10"/>
    <p:sldId id="267" r:id="rId11"/>
    <p:sldId id="264"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1612" autoAdjust="0"/>
  </p:normalViewPr>
  <p:slideViewPr>
    <p:cSldViewPr>
      <p:cViewPr varScale="1">
        <p:scale>
          <a:sx n="50" d="100"/>
          <a:sy n="50" d="100"/>
        </p:scale>
        <p:origin x="-1902" y="-90"/>
      </p:cViewPr>
      <p:guideLst>
        <p:guide orient="horz" pos="2160"/>
        <p:guide pos="2880"/>
      </p:guideLst>
    </p:cSldViewPr>
  </p:slideViewPr>
  <p:notesTextViewPr>
    <p:cViewPr>
      <p:scale>
        <a:sx n="100" d="100"/>
        <a:sy n="100" d="100"/>
      </p:scale>
      <p:origin x="0" y="342"/>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87C276B-C924-4C41-BE68-A7A84A67B6D7}" type="datetimeFigureOut">
              <a:rPr lang="en-US" smtClean="0"/>
              <a:pPr/>
              <a:t>8/16/2011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3949E68-D5D6-4FB3-8D95-A54C6661B74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Speaker Notes:</a:t>
            </a:r>
          </a:p>
          <a:p>
            <a:pPr>
              <a:buFont typeface="Arial" pitchFamily="34" charset="0"/>
              <a:buChar char="•"/>
            </a:pPr>
            <a:r>
              <a:rPr lang="en-US" dirty="0" smtClean="0"/>
              <a:t>Presenter should be familiar</a:t>
            </a:r>
            <a:r>
              <a:rPr lang="en-US" baseline="0" dirty="0" smtClean="0"/>
              <a:t> with the content of the What Works Brief #24. Consider using the What Works Brief #24 handout as a supplemental source.</a:t>
            </a:r>
          </a:p>
          <a:p>
            <a:pPr>
              <a:buFont typeface="Arial" pitchFamily="34" charset="0"/>
              <a:buChar char="•"/>
            </a:pPr>
            <a:r>
              <a:rPr lang="en-US" baseline="0" dirty="0" smtClean="0"/>
              <a:t>Welcome the participants.</a:t>
            </a:r>
          </a:p>
          <a:p>
            <a:pPr>
              <a:buFont typeface="Arial" pitchFamily="34" charset="0"/>
              <a:buChar char="•"/>
            </a:pPr>
            <a:r>
              <a:rPr lang="en-US" baseline="0" dirty="0" smtClean="0"/>
              <a:t>Take care of any logistics (e.g., length of time for session, break, handouts).</a:t>
            </a:r>
          </a:p>
          <a:p>
            <a:pPr>
              <a:buFont typeface="Arial" pitchFamily="34" charset="0"/>
              <a:buChar char="•"/>
            </a:pPr>
            <a:r>
              <a:rPr lang="en-US" baseline="0" dirty="0" smtClean="0"/>
              <a:t>Pass out the pre-training survey for all participants to complete and turn in, if desired.</a:t>
            </a:r>
            <a:endParaRPr lang="en-US" dirty="0" smtClean="0"/>
          </a:p>
          <a:p>
            <a:endParaRPr lang="en-US" dirty="0"/>
          </a:p>
        </p:txBody>
      </p:sp>
      <p:sp>
        <p:nvSpPr>
          <p:cNvPr id="4" name="Slide Number Placeholder 3"/>
          <p:cNvSpPr>
            <a:spLocks noGrp="1"/>
          </p:cNvSpPr>
          <p:nvPr>
            <p:ph type="sldNum" sz="quarter" idx="10"/>
          </p:nvPr>
        </p:nvSpPr>
        <p:spPr/>
        <p:txBody>
          <a:bodyPr/>
          <a:lstStyle/>
          <a:p>
            <a:fld id="{33949E68-D5D6-4FB3-8D95-A54C6661B743}"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Speaker Notes:</a:t>
            </a:r>
          </a:p>
          <a:p>
            <a:r>
              <a:rPr lang="en-US" dirty="0" smtClean="0"/>
              <a:t>This is the second slide of strategies to foster secure</a:t>
            </a:r>
            <a:r>
              <a:rPr lang="en-US" baseline="0" dirty="0" smtClean="0"/>
              <a:t> relationships with children. Review the listed strategies and ask participants for questions or comments. Additionally, ask participants what strategies they could do more frequently in their programs.</a:t>
            </a:r>
            <a:endParaRPr lang="en-US" dirty="0"/>
          </a:p>
        </p:txBody>
      </p:sp>
      <p:sp>
        <p:nvSpPr>
          <p:cNvPr id="4" name="Slide Number Placeholder 3"/>
          <p:cNvSpPr>
            <a:spLocks noGrp="1"/>
          </p:cNvSpPr>
          <p:nvPr>
            <p:ph type="sldNum" sz="quarter" idx="10"/>
          </p:nvPr>
        </p:nvSpPr>
        <p:spPr/>
        <p:txBody>
          <a:bodyPr/>
          <a:lstStyle/>
          <a:p>
            <a:fld id="{33949E68-D5D6-4FB3-8D95-A54C6661B743}"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Speaker Notes:</a:t>
            </a:r>
          </a:p>
          <a:p>
            <a:r>
              <a:rPr lang="en-US" dirty="0" smtClean="0"/>
              <a:t>To</a:t>
            </a:r>
            <a:r>
              <a:rPr lang="en-US" baseline="0" dirty="0" smtClean="0"/>
              <a:t> round out the discussion about attachment, ask participants to think about which strategies to support attachment would be appropriate in each of the  scenarios presented on the slide.</a:t>
            </a:r>
          </a:p>
          <a:p>
            <a:r>
              <a:rPr lang="en-US" baseline="0" dirty="0" smtClean="0"/>
              <a:t>Possible Responses:</a:t>
            </a:r>
          </a:p>
          <a:p>
            <a:r>
              <a:rPr lang="en-US" baseline="0" dirty="0" smtClean="0"/>
              <a:t>Marla: Teacher holds Marla and says, “You’re wondering who that person is. She’s Terrance’s mother. Let’s go say ‘hi’ to Terrance.”</a:t>
            </a:r>
          </a:p>
          <a:p>
            <a:r>
              <a:rPr lang="en-US" baseline="0" dirty="0" smtClean="0"/>
              <a:t>Devon: Teacher held out her hand to gently slow Devon down. Teacher says, “Oh, did that scare you when you fell? Do you want to sit on the bench together</a:t>
            </a:r>
            <a:r>
              <a:rPr lang="en-US" baseline="0" dirty="0" smtClean="0"/>
              <a:t>?”</a:t>
            </a:r>
          </a:p>
          <a:p>
            <a:endParaRPr lang="en-US" baseline="0" dirty="0" smtClean="0"/>
          </a:p>
          <a:p>
            <a:r>
              <a:rPr lang="en-US" baseline="0" dirty="0" smtClean="0"/>
              <a:t>Thank participants for attending and have them complete the evaluation form, if appropriate.</a:t>
            </a:r>
          </a:p>
          <a:p>
            <a:r>
              <a:rPr lang="en-US" baseline="0" dirty="0" smtClean="0"/>
              <a:t>Distribute the certificate of attendance, </a:t>
            </a:r>
            <a:r>
              <a:rPr lang="en-US" baseline="0" smtClean="0"/>
              <a:t>if appropriate.</a:t>
            </a:r>
            <a:endParaRPr lang="en-US" dirty="0"/>
          </a:p>
        </p:txBody>
      </p:sp>
      <p:sp>
        <p:nvSpPr>
          <p:cNvPr id="4" name="Slide Number Placeholder 3"/>
          <p:cNvSpPr>
            <a:spLocks noGrp="1"/>
          </p:cNvSpPr>
          <p:nvPr>
            <p:ph type="sldNum" sz="quarter" idx="10"/>
          </p:nvPr>
        </p:nvSpPr>
        <p:spPr/>
        <p:txBody>
          <a:bodyPr/>
          <a:lstStyle/>
          <a:p>
            <a:fld id="{33949E68-D5D6-4FB3-8D95-A54C6661B743}" type="slidenum">
              <a:rPr lang="en-US" smtClean="0"/>
              <a:pPr/>
              <a:t>11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Speaker Notes:</a:t>
            </a:r>
          </a:p>
          <a:p>
            <a:r>
              <a:rPr lang="en-US" dirty="0" smtClean="0"/>
              <a:t>Explain</a:t>
            </a:r>
            <a:r>
              <a:rPr lang="en-US" baseline="0" dirty="0" smtClean="0"/>
              <a:t> that the topic of this training kit is “attachment.” Because some participants may be familiar with this term, ask participants to share their background information (what attachment is and why it is important in the development and education of children).</a:t>
            </a:r>
          </a:p>
          <a:p>
            <a:r>
              <a:rPr lang="en-US" baseline="0" dirty="0" smtClean="0"/>
              <a:t>Possible responses:</a:t>
            </a:r>
          </a:p>
          <a:p>
            <a:r>
              <a:rPr lang="en-US" baseline="0" dirty="0" smtClean="0"/>
              <a:t>Attachment has to do with the relationship between parents and children.</a:t>
            </a:r>
          </a:p>
          <a:p>
            <a:r>
              <a:rPr lang="en-US" baseline="0" dirty="0" smtClean="0"/>
              <a:t>Understanding attachment can </a:t>
            </a:r>
          </a:p>
          <a:p>
            <a:endParaRPr lang="en-US" baseline="0" dirty="0" smtClean="0"/>
          </a:p>
          <a:p>
            <a:r>
              <a:rPr lang="en-US" baseline="0" dirty="0" smtClean="0"/>
              <a:t>At this point, accept any participant responses. Simply say, “Ok, we will get more information about attachment in a minute.”</a:t>
            </a:r>
            <a:endParaRPr lang="en-US" dirty="0"/>
          </a:p>
        </p:txBody>
      </p:sp>
      <p:sp>
        <p:nvSpPr>
          <p:cNvPr id="4" name="Slide Number Placeholder 3"/>
          <p:cNvSpPr>
            <a:spLocks noGrp="1"/>
          </p:cNvSpPr>
          <p:nvPr>
            <p:ph type="sldNum" sz="quarter" idx="10"/>
          </p:nvPr>
        </p:nvSpPr>
        <p:spPr/>
        <p:txBody>
          <a:bodyPr/>
          <a:lstStyle/>
          <a:p>
            <a:fld id="{33949E68-D5D6-4FB3-8D95-A54C6661B743}"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Speaker Notes:</a:t>
            </a:r>
          </a:p>
          <a:p>
            <a:r>
              <a:rPr lang="en-US" dirty="0" smtClean="0"/>
              <a:t>Discuss</a:t>
            </a:r>
            <a:r>
              <a:rPr lang="en-US" baseline="0" dirty="0" smtClean="0"/>
              <a:t> information on the </a:t>
            </a:r>
            <a:r>
              <a:rPr lang="en-US" baseline="0" dirty="0" smtClean="0"/>
              <a:t>PowerPoint slide </a:t>
            </a:r>
            <a:r>
              <a:rPr lang="en-US" baseline="0" dirty="0" smtClean="0"/>
              <a:t>with participants.</a:t>
            </a:r>
          </a:p>
          <a:p>
            <a:r>
              <a:rPr lang="en-US" baseline="0" dirty="0" smtClean="0"/>
              <a:t>Regarding culture and family background, emphasize that adults should observe children to see how they express whether they feel secure of not, but recognize that in some cultures and families, feelings may not be expressed as openly as in other cultures. Additionally, some cultures encourage their children to be independent, so for these children, playing independently may not mean that they are withdrawing from relationships.</a:t>
            </a:r>
            <a:endParaRPr lang="en-US" dirty="0"/>
          </a:p>
        </p:txBody>
      </p:sp>
      <p:sp>
        <p:nvSpPr>
          <p:cNvPr id="4" name="Slide Number Placeholder 3"/>
          <p:cNvSpPr>
            <a:spLocks noGrp="1"/>
          </p:cNvSpPr>
          <p:nvPr>
            <p:ph type="sldNum" sz="quarter" idx="10"/>
          </p:nvPr>
        </p:nvSpPr>
        <p:spPr/>
        <p:txBody>
          <a:bodyPr/>
          <a:lstStyle/>
          <a:p>
            <a:fld id="{33949E68-D5D6-4FB3-8D95-A54C6661B743}"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Speaker Notes:</a:t>
            </a:r>
          </a:p>
          <a:p>
            <a:r>
              <a:rPr lang="en-US" dirty="0" smtClean="0"/>
              <a:t>Discuss</a:t>
            </a:r>
            <a:r>
              <a:rPr lang="en-US" baseline="0" dirty="0" smtClean="0"/>
              <a:t> the content of the slide with participants.</a:t>
            </a:r>
            <a:endParaRPr lang="en-US" dirty="0"/>
          </a:p>
        </p:txBody>
      </p:sp>
      <p:sp>
        <p:nvSpPr>
          <p:cNvPr id="4" name="Slide Number Placeholder 3"/>
          <p:cNvSpPr>
            <a:spLocks noGrp="1"/>
          </p:cNvSpPr>
          <p:nvPr>
            <p:ph type="sldNum" sz="quarter" idx="10"/>
          </p:nvPr>
        </p:nvSpPr>
        <p:spPr/>
        <p:txBody>
          <a:bodyPr/>
          <a:lstStyle/>
          <a:p>
            <a:fld id="{33949E68-D5D6-4FB3-8D95-A54C6661B743}"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Speaker Notes:</a:t>
            </a:r>
          </a:p>
          <a:p>
            <a:r>
              <a:rPr lang="en-US" dirty="0" smtClean="0"/>
              <a:t>For this activity, ask </a:t>
            </a:r>
            <a:r>
              <a:rPr lang="en-US" dirty="0" smtClean="0"/>
              <a:t>participants to reflect</a:t>
            </a:r>
            <a:r>
              <a:rPr lang="en-US" baseline="0" dirty="0" smtClean="0"/>
              <a:t> on the definition of “attachment” and then brainstorm a list of child behaviors that may result from secure and insecure attachment relationships. </a:t>
            </a:r>
            <a:r>
              <a:rPr lang="en-US" baseline="0" dirty="0" smtClean="0"/>
              <a:t>Any participant ideas are acceptable in this brainstorming phase. Suggested </a:t>
            </a:r>
            <a:r>
              <a:rPr lang="en-US" baseline="0" dirty="0" smtClean="0"/>
              <a:t>responses will be presented in the next two slides.</a:t>
            </a:r>
            <a:endParaRPr lang="en-US" dirty="0"/>
          </a:p>
        </p:txBody>
      </p:sp>
      <p:sp>
        <p:nvSpPr>
          <p:cNvPr id="4" name="Slide Number Placeholder 3"/>
          <p:cNvSpPr>
            <a:spLocks noGrp="1"/>
          </p:cNvSpPr>
          <p:nvPr>
            <p:ph type="sldNum" sz="quarter" idx="10"/>
          </p:nvPr>
        </p:nvSpPr>
        <p:spPr/>
        <p:txBody>
          <a:bodyPr/>
          <a:lstStyle/>
          <a:p>
            <a:fld id="{33949E68-D5D6-4FB3-8D95-A54C6661B743}"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Speaker</a:t>
            </a:r>
            <a:r>
              <a:rPr lang="en-US" baseline="0" dirty="0" smtClean="0"/>
              <a:t> Notes:</a:t>
            </a:r>
          </a:p>
          <a:p>
            <a:r>
              <a:rPr lang="en-US" dirty="0" smtClean="0"/>
              <a:t>After</a:t>
            </a:r>
            <a:r>
              <a:rPr lang="en-US" baseline="0" dirty="0" smtClean="0"/>
              <a:t> reading information in each bullet point, ask participants to provide an example </a:t>
            </a:r>
            <a:r>
              <a:rPr lang="en-US" baseline="0" dirty="0" smtClean="0"/>
              <a:t>child behavior </a:t>
            </a:r>
            <a:r>
              <a:rPr lang="en-US" baseline="0" dirty="0" smtClean="0"/>
              <a:t>associated with each listed characteristic.</a:t>
            </a:r>
          </a:p>
          <a:p>
            <a:r>
              <a:rPr lang="en-US" baseline="0" dirty="0" smtClean="0"/>
              <a:t>Possible Responses:</a:t>
            </a:r>
          </a:p>
          <a:p>
            <a:pPr>
              <a:buFont typeface="Arial" pitchFamily="34" charset="0"/>
              <a:buChar char="•"/>
            </a:pPr>
            <a:r>
              <a:rPr lang="en-US" dirty="0" smtClean="0"/>
              <a:t>Behave as if they know that adults are inconsistently or seldom available-</a:t>
            </a:r>
            <a:r>
              <a:rPr lang="en-US" baseline="0" dirty="0" smtClean="0"/>
              <a:t> Children may not seek out help or validation for emotions.</a:t>
            </a:r>
            <a:endParaRPr lang="en-US" dirty="0" smtClean="0"/>
          </a:p>
          <a:p>
            <a:pPr>
              <a:buFont typeface="Arial" pitchFamily="34" charset="0"/>
              <a:buChar char="•"/>
            </a:pPr>
            <a:r>
              <a:rPr lang="en-US" dirty="0" smtClean="0"/>
              <a:t>Stay close to an adult to get their needs met, inhibiting their exploration of their environment-</a:t>
            </a:r>
            <a:r>
              <a:rPr lang="en-US" baseline="0" dirty="0" smtClean="0"/>
              <a:t> Children may act in a way considered “clingy,” such as refusing to interact with peers despite caregivers’ efforts to support their play with others.</a:t>
            </a:r>
            <a:endParaRPr lang="en-US" dirty="0" smtClean="0"/>
          </a:p>
          <a:p>
            <a:pPr>
              <a:buFont typeface="Arial" pitchFamily="34" charset="0"/>
              <a:buChar char="•"/>
            </a:pPr>
            <a:r>
              <a:rPr lang="en-US" dirty="0" smtClean="0"/>
              <a:t>Do not seek adult help to deal with emotions when distressed-</a:t>
            </a:r>
            <a:r>
              <a:rPr lang="en-US" baseline="0" dirty="0" smtClean="0"/>
              <a:t> Children may avoid adults.</a:t>
            </a:r>
            <a:endParaRPr lang="en-US" dirty="0" smtClean="0"/>
          </a:p>
          <a:p>
            <a:pPr>
              <a:buFont typeface="Arial" pitchFamily="34" charset="0"/>
              <a:buChar char="•"/>
            </a:pPr>
            <a:r>
              <a:rPr lang="en-US" dirty="0" smtClean="0"/>
              <a:t>Hide strong feelings; withdraw to avoid distressing events or to organize their emotions-</a:t>
            </a:r>
            <a:r>
              <a:rPr lang="en-US" baseline="0" dirty="0" smtClean="0"/>
              <a:t> Children may not show when upset by others.</a:t>
            </a:r>
            <a:endParaRPr lang="en-US" dirty="0" smtClean="0"/>
          </a:p>
          <a:p>
            <a:pPr>
              <a:buFont typeface="Arial" pitchFamily="34" charset="0"/>
              <a:buChar char="•"/>
            </a:pPr>
            <a:r>
              <a:rPr lang="en-US" dirty="0" smtClean="0"/>
              <a:t>Seem disorganized and confused about how to behave in relationships-</a:t>
            </a:r>
            <a:r>
              <a:rPr lang="en-US" baseline="0" dirty="0" smtClean="0"/>
              <a:t> Children may not show emotional reciprocity with their peers or other adults (e.g., returning emotional closeness).</a:t>
            </a:r>
            <a:endParaRPr lang="en-US" dirty="0" smtClean="0"/>
          </a:p>
          <a:p>
            <a:endParaRPr lang="en-US" dirty="0"/>
          </a:p>
        </p:txBody>
      </p:sp>
      <p:sp>
        <p:nvSpPr>
          <p:cNvPr id="4" name="Slide Number Placeholder 3"/>
          <p:cNvSpPr>
            <a:spLocks noGrp="1"/>
          </p:cNvSpPr>
          <p:nvPr>
            <p:ph type="sldNum" sz="quarter" idx="10"/>
          </p:nvPr>
        </p:nvSpPr>
        <p:spPr/>
        <p:txBody>
          <a:bodyPr/>
          <a:lstStyle/>
          <a:p>
            <a:fld id="{33949E68-D5D6-4FB3-8D95-A54C6661B743}"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Speaker Notes:</a:t>
            </a:r>
          </a:p>
          <a:p>
            <a:r>
              <a:rPr lang="en-US" dirty="0" smtClean="0"/>
              <a:t>Again, after</a:t>
            </a:r>
            <a:r>
              <a:rPr lang="en-US" baseline="0" dirty="0" smtClean="0"/>
              <a:t> </a:t>
            </a:r>
            <a:r>
              <a:rPr lang="en-US" baseline="0" dirty="0" smtClean="0"/>
              <a:t>reading information in each bullet point, ask participants to provide an example behavior associated with each listed characteristic.</a:t>
            </a:r>
          </a:p>
          <a:p>
            <a:r>
              <a:rPr lang="en-US" baseline="0" dirty="0" smtClean="0"/>
              <a:t>Possible Responses:</a:t>
            </a:r>
          </a:p>
          <a:p>
            <a:pPr>
              <a:buFont typeface="Arial" pitchFamily="34" charset="0"/>
              <a:buChar char="•"/>
            </a:pPr>
            <a:r>
              <a:rPr lang="en-US" dirty="0" smtClean="0"/>
              <a:t>Trust that their physical needs will be met by adults-</a:t>
            </a:r>
            <a:r>
              <a:rPr lang="en-US" baseline="0" dirty="0" smtClean="0"/>
              <a:t> Children may explore their environment and return to their special adults when needing a hug or encouragement.</a:t>
            </a:r>
            <a:endParaRPr lang="en-US" dirty="0" smtClean="0"/>
          </a:p>
          <a:p>
            <a:pPr>
              <a:buFont typeface="Arial" pitchFamily="34" charset="0"/>
              <a:buChar char="•"/>
            </a:pPr>
            <a:r>
              <a:rPr lang="en-US" dirty="0" smtClean="0"/>
              <a:t>Trust that adults will be emotionally available-</a:t>
            </a:r>
            <a:r>
              <a:rPr lang="en-US" baseline="0" dirty="0" smtClean="0"/>
              <a:t> Children learn that they can be intimate-close and cherished- with another person and still be safe.</a:t>
            </a:r>
            <a:endParaRPr lang="en-US" dirty="0" smtClean="0"/>
          </a:p>
          <a:p>
            <a:pPr>
              <a:buFont typeface="Arial" pitchFamily="34" charset="0"/>
              <a:buChar char="•"/>
            </a:pPr>
            <a:r>
              <a:rPr lang="en-US" dirty="0" smtClean="0"/>
              <a:t>Learn to communicate in a variety of ways-</a:t>
            </a:r>
            <a:r>
              <a:rPr lang="en-US" baseline="0" dirty="0" smtClean="0"/>
              <a:t> Children’s language uses can develop into more complex forms, for example from sounds to sentences.</a:t>
            </a:r>
            <a:endParaRPr lang="en-US" dirty="0" smtClean="0"/>
          </a:p>
          <a:p>
            <a:pPr>
              <a:buFont typeface="Arial" pitchFamily="34" charset="0"/>
              <a:buChar char="•"/>
            </a:pPr>
            <a:r>
              <a:rPr lang="en-US" dirty="0" smtClean="0"/>
              <a:t>Begin to manage (self-regulate) their strong reactions and emotions with adult help-</a:t>
            </a:r>
            <a:r>
              <a:rPr lang="en-US" baseline="0" dirty="0" smtClean="0"/>
              <a:t> Caregivers can support children’s management of emotions, such as soothing or showing ways to help calm down when upset.</a:t>
            </a:r>
            <a:endParaRPr lang="en-US" dirty="0" smtClean="0"/>
          </a:p>
          <a:p>
            <a:endParaRPr lang="en-US" dirty="0"/>
          </a:p>
        </p:txBody>
      </p:sp>
      <p:sp>
        <p:nvSpPr>
          <p:cNvPr id="4" name="Slide Number Placeholder 3"/>
          <p:cNvSpPr>
            <a:spLocks noGrp="1"/>
          </p:cNvSpPr>
          <p:nvPr>
            <p:ph type="sldNum" sz="quarter" idx="10"/>
          </p:nvPr>
        </p:nvSpPr>
        <p:spPr/>
        <p:txBody>
          <a:bodyPr/>
          <a:lstStyle/>
          <a:p>
            <a:fld id="{33949E68-D5D6-4FB3-8D95-A54C6661B743}"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Speaker Notes:</a:t>
            </a:r>
          </a:p>
          <a:p>
            <a:r>
              <a:rPr lang="en-US" dirty="0" smtClean="0"/>
              <a:t>Explain</a:t>
            </a:r>
            <a:r>
              <a:rPr lang="en-US" baseline="0" dirty="0" smtClean="0"/>
              <a:t> that caregivers can foster the parent-child relationship. </a:t>
            </a:r>
            <a:r>
              <a:rPr lang="en-US" dirty="0" smtClean="0"/>
              <a:t>Review</a:t>
            </a:r>
            <a:r>
              <a:rPr lang="en-US" baseline="0" dirty="0" smtClean="0"/>
              <a:t> the material on the slide. Ask participants if they have any questions.</a:t>
            </a:r>
            <a:endParaRPr lang="en-US" dirty="0"/>
          </a:p>
        </p:txBody>
      </p:sp>
      <p:sp>
        <p:nvSpPr>
          <p:cNvPr id="4" name="Slide Number Placeholder 3"/>
          <p:cNvSpPr>
            <a:spLocks noGrp="1"/>
          </p:cNvSpPr>
          <p:nvPr>
            <p:ph type="sldNum" sz="quarter" idx="10"/>
          </p:nvPr>
        </p:nvSpPr>
        <p:spPr/>
        <p:txBody>
          <a:bodyPr/>
          <a:lstStyle/>
          <a:p>
            <a:fld id="{33949E68-D5D6-4FB3-8D95-A54C6661B743}"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Speaker</a:t>
            </a:r>
            <a:r>
              <a:rPr lang="en-US" baseline="0" dirty="0" smtClean="0"/>
              <a:t> Notes:</a:t>
            </a:r>
          </a:p>
          <a:p>
            <a:r>
              <a:rPr lang="en-US" baseline="0" dirty="0" smtClean="0"/>
              <a:t>Explain to participants that caregivers can foster secure relationships with children. Review the listed strategies and ask participants for questions or comments. Additionally, ask participants what strategies they could do more frequently in their programs.</a:t>
            </a:r>
            <a:endParaRPr lang="en-US" dirty="0"/>
          </a:p>
        </p:txBody>
      </p:sp>
      <p:sp>
        <p:nvSpPr>
          <p:cNvPr id="4" name="Slide Number Placeholder 3"/>
          <p:cNvSpPr>
            <a:spLocks noGrp="1"/>
          </p:cNvSpPr>
          <p:nvPr>
            <p:ph type="sldNum" sz="quarter" idx="10"/>
          </p:nvPr>
        </p:nvSpPr>
        <p:spPr/>
        <p:txBody>
          <a:bodyPr/>
          <a:lstStyle/>
          <a:p>
            <a:fld id="{33949E68-D5D6-4FB3-8D95-A54C6661B743}"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A9B1861-1696-4724-BEEF-C986ED482864}" type="datetimeFigureOut">
              <a:rPr lang="en-US" smtClean="0"/>
              <a:pPr/>
              <a:t>8/16/2011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90611A-E346-4399-A7C6-02B68ADB62D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9B1861-1696-4724-BEEF-C986ED482864}" type="datetimeFigureOut">
              <a:rPr lang="en-US" smtClean="0"/>
              <a:pPr/>
              <a:t>8/16/2011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90611A-E346-4399-A7C6-02B68ADB62D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9B1861-1696-4724-BEEF-C986ED482864}" type="datetimeFigureOut">
              <a:rPr lang="en-US" smtClean="0"/>
              <a:pPr/>
              <a:t>8/16/2011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90611A-E346-4399-A7C6-02B68ADB62D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9B1861-1696-4724-BEEF-C986ED482864}" type="datetimeFigureOut">
              <a:rPr lang="en-US" smtClean="0"/>
              <a:pPr/>
              <a:t>8/16/2011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90611A-E346-4399-A7C6-02B68ADB62D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9B1861-1696-4724-BEEF-C986ED482864}" type="datetimeFigureOut">
              <a:rPr lang="en-US" smtClean="0"/>
              <a:pPr/>
              <a:t>8/16/2011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90611A-E346-4399-A7C6-02B68ADB62D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A9B1861-1696-4724-BEEF-C986ED482864}" type="datetimeFigureOut">
              <a:rPr lang="en-US" smtClean="0"/>
              <a:pPr/>
              <a:t>8/16/2011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90611A-E346-4399-A7C6-02B68ADB62D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9B1861-1696-4724-BEEF-C986ED482864}" type="datetimeFigureOut">
              <a:rPr lang="en-US" smtClean="0"/>
              <a:pPr/>
              <a:t>8/16/2011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90611A-E346-4399-A7C6-02B68ADB62D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9B1861-1696-4724-BEEF-C986ED482864}" type="datetimeFigureOut">
              <a:rPr lang="en-US" smtClean="0"/>
              <a:pPr/>
              <a:t>8/16/2011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90611A-E346-4399-A7C6-02B68ADB62D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9B1861-1696-4724-BEEF-C986ED482864}" type="datetimeFigureOut">
              <a:rPr lang="en-US" smtClean="0"/>
              <a:pPr/>
              <a:t>8/16/2011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90611A-E346-4399-A7C6-02B68ADB62D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9B1861-1696-4724-BEEF-C986ED482864}" type="datetimeFigureOut">
              <a:rPr lang="en-US" smtClean="0"/>
              <a:pPr/>
              <a:t>8/16/2011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90611A-E346-4399-A7C6-02B68ADB62D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9B1861-1696-4724-BEEF-C986ED482864}" type="datetimeFigureOut">
              <a:rPr lang="en-US" smtClean="0"/>
              <a:pPr/>
              <a:t>8/16/2011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90611A-E346-4399-A7C6-02B68ADB62D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9B1861-1696-4724-BEEF-C986ED482864}" type="datetimeFigureOut">
              <a:rPr lang="en-US" smtClean="0"/>
              <a:pPr/>
              <a:t>8/16/2011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90611A-E346-4399-A7C6-02B68ADB62D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WWB #24 Training Kit</a:t>
            </a:r>
            <a:br>
              <a:rPr lang="en-US" dirty="0" smtClean="0"/>
            </a:br>
            <a:r>
              <a:rPr lang="en-US" dirty="0" smtClean="0"/>
              <a:t>Attachment: What Works?</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Fostering Secure Relationships with the Child</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Be an enthusiastic learning partner (e.g., help child with problem solving, follow child’s lead).</a:t>
            </a:r>
          </a:p>
          <a:p>
            <a:r>
              <a:rPr lang="en-US" dirty="0" smtClean="0"/>
              <a:t>Let children know that you will provide them with a safe environment and demonstrate safe behavior (e.g., show a child how to gently touch a peer).</a:t>
            </a:r>
          </a:p>
          <a:p>
            <a:r>
              <a:rPr lang="en-US" dirty="0" smtClean="0"/>
              <a:t>Provide consistency in personnel, time and space for 1:1 adult-child relationships; allow caregivers and teachers to move with a group of children to a new room as they develop.</a:t>
            </a:r>
          </a:p>
          <a:p>
            <a:r>
              <a:rPr lang="en-US" dirty="0" smtClean="0"/>
              <a:t>Develop program policies to refer families to appropriate mental health support as needed.</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Activity</a:t>
            </a:r>
            <a:br>
              <a:rPr lang="en-US" dirty="0" smtClean="0"/>
            </a:br>
            <a:r>
              <a:rPr lang="en-US" dirty="0" smtClean="0"/>
              <a:t>What Would You Do?</a:t>
            </a:r>
            <a:endParaRPr lang="en-US" dirty="0"/>
          </a:p>
        </p:txBody>
      </p:sp>
      <p:sp>
        <p:nvSpPr>
          <p:cNvPr id="3" name="Content Placeholder 2"/>
          <p:cNvSpPr>
            <a:spLocks noGrp="1"/>
          </p:cNvSpPr>
          <p:nvPr>
            <p:ph idx="1"/>
          </p:nvPr>
        </p:nvSpPr>
        <p:spPr/>
        <p:txBody>
          <a:bodyPr/>
          <a:lstStyle/>
          <a:p>
            <a:r>
              <a:rPr lang="en-US" dirty="0" smtClean="0"/>
              <a:t>Marla, a 9-month-old, was startled when a parent entered the room.</a:t>
            </a:r>
          </a:p>
          <a:p>
            <a:r>
              <a:rPr lang="en-US" dirty="0" smtClean="0"/>
              <a:t>After falling off of a low bench, Devon, an 18-month-old, ran across the playground appearing to not know what to do.</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Pre-Training Survey</a:t>
            </a:r>
            <a:endParaRPr lang="en-US" dirty="0"/>
          </a:p>
        </p:txBody>
      </p:sp>
      <p:sp>
        <p:nvSpPr>
          <p:cNvPr id="3" name="Content Placeholder 2"/>
          <p:cNvSpPr>
            <a:spLocks noGrp="1"/>
          </p:cNvSpPr>
          <p:nvPr>
            <p:ph idx="1"/>
          </p:nvPr>
        </p:nvSpPr>
        <p:spPr/>
        <p:txBody>
          <a:bodyPr/>
          <a:lstStyle/>
          <a:p>
            <a:r>
              <a:rPr lang="en-US" dirty="0" smtClean="0"/>
              <a:t>What is attachment?</a:t>
            </a:r>
          </a:p>
          <a:p>
            <a:r>
              <a:rPr lang="en-US" dirty="0" smtClean="0"/>
              <a:t>Why is it important to children’s development?</a:t>
            </a:r>
          </a:p>
          <a:p>
            <a:r>
              <a:rPr lang="en-US" dirty="0" smtClean="0"/>
              <a:t>What are two characteristics of secure and insecure child attachment?</a:t>
            </a:r>
          </a:p>
          <a:p>
            <a:r>
              <a:rPr lang="en-US" dirty="0" smtClean="0"/>
              <a:t>What strategies can caregivers use to foster secure attachment relationships with children?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Attachment</a:t>
            </a:r>
            <a:endParaRPr lang="en-US" dirty="0"/>
          </a:p>
        </p:txBody>
      </p:sp>
      <p:sp>
        <p:nvSpPr>
          <p:cNvPr id="3" name="Content Placeholder 2"/>
          <p:cNvSpPr>
            <a:spLocks noGrp="1"/>
          </p:cNvSpPr>
          <p:nvPr>
            <p:ph idx="1"/>
          </p:nvPr>
        </p:nvSpPr>
        <p:spPr/>
        <p:txBody>
          <a:bodyPr/>
          <a:lstStyle/>
          <a:p>
            <a:r>
              <a:rPr lang="en-US" dirty="0" smtClean="0"/>
              <a:t>What is attachment?</a:t>
            </a:r>
          </a:p>
          <a:p>
            <a:endParaRPr lang="en-US" dirty="0" smtClean="0"/>
          </a:p>
          <a:p>
            <a:r>
              <a:rPr lang="en-US" dirty="0" smtClean="0"/>
              <a:t>Why is it important for young children and caregivers?</a:t>
            </a:r>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Attachment?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continuing and lasting relationships that young children form with one or more adults.</a:t>
            </a:r>
          </a:p>
          <a:p>
            <a:r>
              <a:rPr lang="en-US" dirty="0" smtClean="0"/>
              <a:t>Attachment refers especially to one aspect of the adult-child relationship: the child’s sense of security and safety when in the company of a particular adult.</a:t>
            </a:r>
          </a:p>
          <a:p>
            <a:r>
              <a:rPr lang="en-US" dirty="0" smtClean="0"/>
              <a:t>Importantly, individual children, and children from different cultures and family backgrounds may show secure and insecure attachment differently.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Attachment Important?</a:t>
            </a:r>
            <a:endParaRPr lang="en-US" dirty="0"/>
          </a:p>
        </p:txBody>
      </p:sp>
      <p:sp>
        <p:nvSpPr>
          <p:cNvPr id="3" name="Content Placeholder 2"/>
          <p:cNvSpPr>
            <a:spLocks noGrp="1"/>
          </p:cNvSpPr>
          <p:nvPr>
            <p:ph idx="1"/>
          </p:nvPr>
        </p:nvSpPr>
        <p:spPr/>
        <p:txBody>
          <a:bodyPr/>
          <a:lstStyle/>
          <a:p>
            <a:r>
              <a:rPr lang="en-US" dirty="0" smtClean="0"/>
              <a:t>Within secure relationships, children learn how to manage their strong emotions and reactions and develop their identities.</a:t>
            </a:r>
          </a:p>
          <a:p>
            <a:r>
              <a:rPr lang="en-US" dirty="0" smtClean="0"/>
              <a:t>Infants and toddlers thrive when most or all of their relationships with adults in their lives are secure.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676400"/>
          </a:xfrm>
        </p:spPr>
        <p:txBody>
          <a:bodyPr>
            <a:normAutofit fontScale="90000"/>
          </a:bodyPr>
          <a:lstStyle/>
          <a:p>
            <a:r>
              <a:rPr lang="en-US" sz="2700" dirty="0" smtClean="0"/>
              <a:t/>
            </a:r>
            <a:br>
              <a:rPr lang="en-US" sz="2700" dirty="0" smtClean="0"/>
            </a:br>
            <a:r>
              <a:rPr lang="en-US" sz="2700" dirty="0" smtClean="0"/>
              <a:t/>
            </a:r>
            <a:br>
              <a:rPr lang="en-US" sz="2700" dirty="0" smtClean="0"/>
            </a:br>
            <a:r>
              <a:rPr lang="en-US" sz="2700" dirty="0" smtClean="0"/>
              <a:t/>
            </a:r>
            <a:br>
              <a:rPr lang="en-US" sz="2700" dirty="0" smtClean="0"/>
            </a:br>
            <a:r>
              <a:rPr lang="en-US" sz="2700" dirty="0" smtClean="0"/>
              <a:t>Activity</a:t>
            </a:r>
            <a:br>
              <a:rPr lang="en-US" sz="2700" dirty="0" smtClean="0"/>
            </a:br>
            <a:r>
              <a:rPr lang="en-US" sz="2700" dirty="0" smtClean="0"/>
              <a:t>Pair-Think-Share</a:t>
            </a:r>
            <a:br>
              <a:rPr lang="en-US" sz="2700" dirty="0" smtClean="0"/>
            </a:br>
            <a:r>
              <a:rPr lang="en-US" sz="2700" dirty="0" smtClean="0"/>
              <a:t>Make a list of child behaviors associated with secure and insecure attachment</a:t>
            </a:r>
            <a:r>
              <a:rPr lang="en-US" dirty="0" smtClean="0"/>
              <a:t/>
            </a:r>
            <a:br>
              <a:rPr lang="en-US" dirty="0" smtClean="0"/>
            </a:br>
            <a:r>
              <a:rPr lang="en-US" dirty="0" smtClean="0"/>
              <a:t/>
            </a:r>
            <a:br>
              <a:rPr lang="en-US" dirty="0" smtClean="0"/>
            </a:br>
            <a:endParaRPr lang="en-US" dirty="0"/>
          </a:p>
        </p:txBody>
      </p:sp>
      <p:graphicFrame>
        <p:nvGraphicFramePr>
          <p:cNvPr id="4" name="Content Placeholder 3"/>
          <p:cNvGraphicFramePr>
            <a:graphicFrameLocks noGrp="1"/>
          </p:cNvGraphicFramePr>
          <p:nvPr>
            <p:ph idx="1"/>
          </p:nvPr>
        </p:nvGraphicFramePr>
        <p:xfrm>
          <a:off x="457200" y="2209800"/>
          <a:ext cx="8229600" cy="4196657"/>
        </p:xfrm>
        <a:graphic>
          <a:graphicData uri="http://schemas.openxmlformats.org/drawingml/2006/table">
            <a:tbl>
              <a:tblPr firstRow="1" bandRow="1">
                <a:tableStyleId>{5C22544A-7EE6-4342-B048-85BDC9FD1C3A}</a:tableStyleId>
              </a:tblPr>
              <a:tblGrid>
                <a:gridCol w="4114800"/>
                <a:gridCol w="4114800"/>
              </a:tblGrid>
              <a:tr h="813377">
                <a:tc>
                  <a:txBody>
                    <a:bodyPr/>
                    <a:lstStyle/>
                    <a:p>
                      <a:r>
                        <a:rPr lang="en-US" sz="2000" dirty="0" smtClean="0"/>
                        <a:t>Secure Attachment</a:t>
                      </a:r>
                      <a:r>
                        <a:rPr lang="en-US" sz="2000" baseline="0" dirty="0" smtClean="0"/>
                        <a:t> Relationships</a:t>
                      </a:r>
                      <a:endParaRPr lang="en-US" sz="2000" dirty="0"/>
                    </a:p>
                  </a:txBody>
                  <a:tcPr/>
                </a:tc>
                <a:tc>
                  <a:txBody>
                    <a:bodyPr/>
                    <a:lstStyle/>
                    <a:p>
                      <a:r>
                        <a:rPr lang="en-US" sz="2000" dirty="0" smtClean="0"/>
                        <a:t>Insecure Attachment Relationships</a:t>
                      </a:r>
                      <a:endParaRPr lang="en-US" sz="2000" dirty="0"/>
                    </a:p>
                  </a:txBody>
                  <a:tcPr/>
                </a:tc>
              </a:tr>
              <a:tr h="3081838">
                <a:tc>
                  <a:txBody>
                    <a:bodyPr/>
                    <a:lstStyle/>
                    <a:p>
                      <a:pPr>
                        <a:buFont typeface="Arial" pitchFamily="34" charset="0"/>
                        <a:buChar char="•"/>
                      </a:pPr>
                      <a:r>
                        <a:rPr lang="en-US" dirty="0" smtClean="0"/>
                        <a:t> </a:t>
                      </a:r>
                    </a:p>
                    <a:p>
                      <a:pPr>
                        <a:buFont typeface="Arial" pitchFamily="34" charset="0"/>
                        <a:buChar char="•"/>
                      </a:pPr>
                      <a:endParaRPr lang="en-US" dirty="0" smtClean="0"/>
                    </a:p>
                    <a:p>
                      <a:pPr>
                        <a:buFont typeface="Arial" pitchFamily="34" charset="0"/>
                        <a:buChar char="•"/>
                      </a:pPr>
                      <a:r>
                        <a:rPr lang="en-US" dirty="0" smtClean="0"/>
                        <a:t> </a:t>
                      </a:r>
                    </a:p>
                    <a:p>
                      <a:pPr>
                        <a:buFont typeface="Arial" pitchFamily="34" charset="0"/>
                        <a:buChar char="•"/>
                      </a:pPr>
                      <a:endParaRPr lang="en-US" dirty="0" smtClean="0"/>
                    </a:p>
                    <a:p>
                      <a:pPr>
                        <a:buFont typeface="Arial" pitchFamily="34" charset="0"/>
                        <a:buChar char="•"/>
                      </a:pPr>
                      <a:r>
                        <a:rPr lang="en-US" dirty="0" smtClean="0"/>
                        <a:t>  </a:t>
                      </a:r>
                    </a:p>
                    <a:p>
                      <a:pPr>
                        <a:buFont typeface="Arial" pitchFamily="34" charset="0"/>
                        <a:buChar char="•"/>
                      </a:pPr>
                      <a:endParaRPr lang="en-US" dirty="0" smtClean="0"/>
                    </a:p>
                    <a:p>
                      <a:pPr>
                        <a:buFont typeface="Arial" pitchFamily="34" charset="0"/>
                        <a:buChar char="•"/>
                      </a:pPr>
                      <a:r>
                        <a:rPr lang="en-US" dirty="0" smtClean="0"/>
                        <a:t>  </a:t>
                      </a:r>
                    </a:p>
                    <a:p>
                      <a:pPr>
                        <a:buFont typeface="Arial" pitchFamily="34" charset="0"/>
                        <a:buChar char="•"/>
                      </a:pPr>
                      <a:endParaRPr lang="en-US" dirty="0" smtClean="0"/>
                    </a:p>
                    <a:p>
                      <a:pPr>
                        <a:buFont typeface="Arial" pitchFamily="34" charset="0"/>
                        <a:buChar char="•"/>
                      </a:pPr>
                      <a:r>
                        <a:rPr lang="en-US" dirty="0" smtClean="0"/>
                        <a:t>  </a:t>
                      </a:r>
                    </a:p>
                    <a:p>
                      <a:pPr>
                        <a:buFont typeface="Arial" pitchFamily="34" charset="0"/>
                        <a:buChar char="•"/>
                      </a:pPr>
                      <a:endParaRPr lang="en-US" dirty="0" smtClean="0"/>
                    </a:p>
                    <a:p>
                      <a:pPr>
                        <a:buFont typeface="Arial" pitchFamily="34" charset="0"/>
                        <a:buChar char="•"/>
                      </a:pPr>
                      <a:r>
                        <a:rPr lang="en-US" dirty="0" smtClean="0"/>
                        <a:t>  </a:t>
                      </a:r>
                      <a:endParaRPr lang="en-US" dirty="0"/>
                    </a:p>
                  </a:txBody>
                  <a:tcPr/>
                </a:tc>
                <a:tc>
                  <a:txBody>
                    <a:bodyPr/>
                    <a:lstStyle/>
                    <a:p>
                      <a:pPr>
                        <a:buFont typeface="Arial" pitchFamily="34" charset="0"/>
                        <a:buChar char="•"/>
                      </a:pPr>
                      <a:r>
                        <a:rPr lang="en-US" dirty="0" smtClean="0"/>
                        <a:t> </a:t>
                      </a:r>
                    </a:p>
                    <a:p>
                      <a:pPr>
                        <a:buFont typeface="Arial" pitchFamily="34" charset="0"/>
                        <a:buChar char="•"/>
                      </a:pPr>
                      <a:endParaRPr lang="en-US" dirty="0" smtClean="0"/>
                    </a:p>
                    <a:p>
                      <a:pPr>
                        <a:buFont typeface="Arial" pitchFamily="34" charset="0"/>
                        <a:buChar char="•"/>
                      </a:pPr>
                      <a:r>
                        <a:rPr lang="en-US" dirty="0" smtClean="0"/>
                        <a:t> </a:t>
                      </a:r>
                    </a:p>
                    <a:p>
                      <a:pPr>
                        <a:buFont typeface="Arial" pitchFamily="34" charset="0"/>
                        <a:buChar char="•"/>
                      </a:pPr>
                      <a:endParaRPr lang="en-US" dirty="0" smtClean="0"/>
                    </a:p>
                    <a:p>
                      <a:pPr>
                        <a:buFont typeface="Arial" pitchFamily="34" charset="0"/>
                        <a:buChar char="•"/>
                      </a:pPr>
                      <a:r>
                        <a:rPr lang="en-US" dirty="0" smtClean="0"/>
                        <a:t>  </a:t>
                      </a:r>
                    </a:p>
                    <a:p>
                      <a:pPr>
                        <a:buFont typeface="Arial" pitchFamily="34" charset="0"/>
                        <a:buChar char="•"/>
                      </a:pPr>
                      <a:endParaRPr lang="en-US" dirty="0" smtClean="0"/>
                    </a:p>
                    <a:p>
                      <a:pPr>
                        <a:buFont typeface="Arial" pitchFamily="34" charset="0"/>
                        <a:buChar char="•"/>
                      </a:pPr>
                      <a:r>
                        <a:rPr lang="en-US" dirty="0" smtClean="0"/>
                        <a:t>  </a:t>
                      </a:r>
                    </a:p>
                    <a:p>
                      <a:pPr>
                        <a:buFont typeface="Arial" pitchFamily="34" charset="0"/>
                        <a:buChar char="•"/>
                      </a:pPr>
                      <a:endParaRPr lang="en-US" dirty="0" smtClean="0"/>
                    </a:p>
                    <a:p>
                      <a:pPr>
                        <a:buFont typeface="Arial" pitchFamily="34" charset="0"/>
                        <a:buChar char="•"/>
                      </a:pPr>
                      <a:r>
                        <a:rPr lang="en-US" dirty="0" smtClean="0"/>
                        <a:t>  </a:t>
                      </a:r>
                    </a:p>
                    <a:p>
                      <a:pPr>
                        <a:buFont typeface="Arial" pitchFamily="34" charset="0"/>
                        <a:buChar char="•"/>
                      </a:pPr>
                      <a:endParaRPr lang="en-US" dirty="0" smtClean="0"/>
                    </a:p>
                    <a:p>
                      <a:pPr>
                        <a:buFont typeface="Arial" pitchFamily="34" charset="0"/>
                        <a:buChar char="•"/>
                      </a:pPr>
                      <a:r>
                        <a:rPr lang="en-US" dirty="0" smtClean="0"/>
                        <a:t>  </a:t>
                      </a:r>
                    </a:p>
                    <a:p>
                      <a:endParaRPr lang="en-US" dirty="0"/>
                    </a:p>
                  </a:txBody>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Characteristics of Children with Insecure Attachment Relationships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Behave as if they know that adults are inconsistently or seldom available.</a:t>
            </a:r>
          </a:p>
          <a:p>
            <a:r>
              <a:rPr lang="en-US" dirty="0" smtClean="0"/>
              <a:t>Stay close to an adult to get their needs met, inhibiting their exploration of their environment.</a:t>
            </a:r>
          </a:p>
          <a:p>
            <a:r>
              <a:rPr lang="en-US" dirty="0" smtClean="0"/>
              <a:t>Do not seek adult help to deal with emotions when distressed.</a:t>
            </a:r>
          </a:p>
          <a:p>
            <a:r>
              <a:rPr lang="en-US" dirty="0" smtClean="0"/>
              <a:t>Hide strong feelings; withdraw to avoid distressing events or to organize their emotions.</a:t>
            </a:r>
          </a:p>
          <a:p>
            <a:r>
              <a:rPr lang="en-US" dirty="0" smtClean="0"/>
              <a:t>Seem disorganized and confused about how to behave in relationships.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Characteristics of Children with Secure Attachment Relationships</a:t>
            </a:r>
            <a:endParaRPr lang="en-US" dirty="0"/>
          </a:p>
        </p:txBody>
      </p:sp>
      <p:sp>
        <p:nvSpPr>
          <p:cNvPr id="3" name="Content Placeholder 2"/>
          <p:cNvSpPr>
            <a:spLocks noGrp="1"/>
          </p:cNvSpPr>
          <p:nvPr>
            <p:ph idx="1"/>
          </p:nvPr>
        </p:nvSpPr>
        <p:spPr/>
        <p:txBody>
          <a:bodyPr/>
          <a:lstStyle/>
          <a:p>
            <a:r>
              <a:rPr lang="en-US" dirty="0" smtClean="0"/>
              <a:t>Trust that their physical needs will be met by adults.</a:t>
            </a:r>
          </a:p>
          <a:p>
            <a:r>
              <a:rPr lang="en-US" dirty="0" smtClean="0"/>
              <a:t>Trust that adults will be emotionally available.</a:t>
            </a:r>
          </a:p>
          <a:p>
            <a:r>
              <a:rPr lang="en-US" dirty="0" smtClean="0"/>
              <a:t>Learn to communicate in a variety of ways.</a:t>
            </a:r>
          </a:p>
          <a:p>
            <a:r>
              <a:rPr lang="en-US" dirty="0" smtClean="0"/>
              <a:t>Begin to manage (self-regulate) their strong reactions and emotions with adult help.</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Fostering the Parent-Child Relationship</a:t>
            </a:r>
            <a:endParaRPr lang="en-US" dirty="0"/>
          </a:p>
        </p:txBody>
      </p:sp>
      <p:sp>
        <p:nvSpPr>
          <p:cNvPr id="3" name="Content Placeholder 2"/>
          <p:cNvSpPr>
            <a:spLocks noGrp="1"/>
          </p:cNvSpPr>
          <p:nvPr>
            <p:ph idx="1"/>
          </p:nvPr>
        </p:nvSpPr>
        <p:spPr/>
        <p:txBody>
          <a:bodyPr>
            <a:normAutofit lnSpcReduction="10000"/>
          </a:bodyPr>
          <a:lstStyle/>
          <a:p>
            <a:r>
              <a:rPr lang="en-US" dirty="0" smtClean="0"/>
              <a:t>Help parents feel competent and confident in their parenting (e.g., notice and describe when parents are warm, responsive, and nurturing with their child; help parents recognize their strengths as parents).</a:t>
            </a:r>
          </a:p>
          <a:p>
            <a:r>
              <a:rPr lang="en-US" dirty="0" smtClean="0"/>
              <a:t>Provide extra support to parents when needed, such as when child illness, behavior, disability, or temperament may be challenging.</a:t>
            </a:r>
          </a:p>
          <a:p>
            <a:endParaRPr lang="en-US" dirty="0" smtClean="0"/>
          </a:p>
          <a:p>
            <a:endParaRPr lang="en-US"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Fostering Secure Relationships with the Child</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Be warm, responsive, and affectionate with all children;  read and respond to children’s cues (e.g., smiling, reaching to indicate they want interact, pulling away to indicate a break in interaction is needed, showing sadness).</a:t>
            </a:r>
          </a:p>
          <a:p>
            <a:r>
              <a:rPr lang="en-US" dirty="0" smtClean="0"/>
              <a:t>Engage in meaningful conversational interactions with children; take turns speaking.</a:t>
            </a:r>
          </a:p>
          <a:p>
            <a:r>
              <a:rPr lang="en-US" dirty="0" smtClean="0"/>
              <a:t>Be physically and emotionally available as children explore their environments; provide hugs, encouragement.</a:t>
            </a:r>
          </a:p>
          <a:p>
            <a:r>
              <a:rPr lang="en-US" dirty="0" smtClean="0"/>
              <a:t>Consistently comfort children when they are distressed.</a:t>
            </a:r>
          </a:p>
          <a:p>
            <a:endParaRPr lang="en-US" dirty="0" smtClean="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276</TotalTime>
  <Words>1474</Words>
  <Application>Microsoft Office PowerPoint</Application>
  <PresentationFormat>On-screen Show (4:3)</PresentationFormat>
  <Paragraphs>128</Paragraphs>
  <Slides>12</Slides>
  <Notes>11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WWB #24 Training Kit Attachment: What Works?</vt:lpstr>
      <vt:lpstr>Attachment</vt:lpstr>
      <vt:lpstr>What Is Attachment?</vt:lpstr>
      <vt:lpstr>Why Is Attachment Important?</vt:lpstr>
      <vt:lpstr>   Activity Pair-Think-Share Make a list of child behaviors associated with secure and insecure attachment  </vt:lpstr>
      <vt:lpstr>Characteristics of Children with Insecure Attachment Relationships</vt:lpstr>
      <vt:lpstr>Characteristics of Children with Secure Attachment Relationships</vt:lpstr>
      <vt:lpstr>Fostering the Parent-Child Relationship</vt:lpstr>
      <vt:lpstr>Fostering Secure Relationships with the Child</vt:lpstr>
      <vt:lpstr>Fostering Secure Relationships with the Child</vt:lpstr>
      <vt:lpstr>Activity What Would You Do?</vt:lpstr>
      <vt:lpstr>Pre-Training Survey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WWB #24 Training Kit Attachment: What Works?</dc:title>
  <dc:creator>Owner</dc:creator>
  <cp:lastModifiedBy>Owner</cp:lastModifiedBy>
  <cp:revision>28</cp:revision>
  <dcterms:created xsi:type="dcterms:W3CDTF">2011-08-14T21:54:10Z</dcterms:created>
  <dcterms:modified xsi:type="dcterms:W3CDTF">2011-08-16T20:45:23Z</dcterms:modified>
</cp:coreProperties>
</file>